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9" r:id="rId4"/>
    <p:sldId id="284" r:id="rId5"/>
    <p:sldId id="303" r:id="rId6"/>
    <p:sldId id="267" r:id="rId7"/>
    <p:sldId id="268" r:id="rId8"/>
    <p:sldId id="291" r:id="rId9"/>
    <p:sldId id="305" r:id="rId10"/>
    <p:sldId id="306" r:id="rId11"/>
    <p:sldId id="307" r:id="rId12"/>
    <p:sldId id="308" r:id="rId13"/>
    <p:sldId id="309" r:id="rId14"/>
    <p:sldId id="31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4" r:id="rId25"/>
    <p:sldId id="263" r:id="rId26"/>
    <p:sldId id="301" r:id="rId27"/>
    <p:sldId id="311" r:id="rId28"/>
    <p:sldId id="312" r:id="rId29"/>
    <p:sldId id="313" r:id="rId30"/>
    <p:sldId id="314" r:id="rId31"/>
    <p:sldId id="315" r:id="rId3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Hans Skouenborg" initials="MHS" lastIdx="12" clrIdx="0"/>
  <p:cmAuthor id="1" name="Dorte Gotthjælp Nielsen" initials="DG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153"/>
    <a:srgbClr val="88CDD3"/>
    <a:srgbClr val="D53D20"/>
    <a:srgbClr val="E65834"/>
    <a:srgbClr val="E65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60"/>
  </p:normalViewPr>
  <p:slideViewPr>
    <p:cSldViewPr>
      <p:cViewPr>
        <p:scale>
          <a:sx n="150" d="100"/>
          <a:sy n="150" d="100"/>
        </p:scale>
        <p:origin x="1392" y="20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\AppData\Roaming\cBrain\F2\Temp\5446505\Grafer%20vedr.%20kontingentstruktur%20vs.2%7bF2%235446507%232%235446505%232%7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465184239091701E-2"/>
          <c:y val="1.8277581316960601E-2"/>
          <c:w val="0.90177802090988302"/>
          <c:h val="0.7735204474136000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'Ark1'!$B$25</c:f>
              <c:strCache>
                <c:ptCount val="1"/>
                <c:pt idx="0">
                  <c:v>Ordinært kontingent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'Ark1'!$C$25:$F$25</c:f>
              <c:numCache>
                <c:formatCode>0</c:formatCode>
                <c:ptCount val="4"/>
                <c:pt idx="0" formatCode="General">
                  <c:v>518</c:v>
                </c:pt>
                <c:pt idx="1">
                  <c:v>318</c:v>
                </c:pt>
                <c:pt idx="2">
                  <c:v>318</c:v>
                </c:pt>
                <c:pt idx="3">
                  <c:v>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0F-44A9-8335-8E6D93188B96}"/>
            </c:ext>
          </c:extLst>
        </c:ser>
        <c:ser>
          <c:idx val="1"/>
          <c:order val="1"/>
          <c:tx>
            <c:strRef>
              <c:f>'Ark1'!$B$24</c:f>
              <c:strCache>
                <c:ptCount val="1"/>
                <c:pt idx="0">
                  <c:v>Afdrag på konfliktlån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'Ark1'!$C$24:$F$24</c:f>
              <c:numCache>
                <c:formatCode>0</c:formatCode>
                <c:ptCount val="4"/>
                <c:pt idx="1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0F-44A9-8335-8E6D93188B96}"/>
            </c:ext>
          </c:extLst>
        </c:ser>
        <c:ser>
          <c:idx val="3"/>
          <c:order val="2"/>
          <c:tx>
            <c:strRef>
              <c:f>'Ark1'!$B$26</c:f>
              <c:strCache>
                <c:ptCount val="1"/>
                <c:pt idx="0">
                  <c:v>Egen finansiering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'Ark1'!$C$26:$F$26</c:f>
              <c:numCache>
                <c:formatCode>General</c:formatCode>
                <c:ptCount val="4"/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0F-44A9-8335-8E6D93188B96}"/>
            </c:ext>
          </c:extLst>
        </c:ser>
        <c:ser>
          <c:idx val="0"/>
          <c:order val="3"/>
          <c:tx>
            <c:strRef>
              <c:f>'Ark1'!$B$23</c:f>
              <c:strCache>
                <c:ptCount val="1"/>
                <c:pt idx="0">
                  <c:v>Konfliktkontingent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'Ark1'!$C$23:$F$23</c:f>
              <c:numCache>
                <c:formatCode>0</c:formatCode>
                <c:ptCount val="4"/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0F-44A9-8335-8E6D9318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013568"/>
        <c:axId val="95794816"/>
      </c:barChart>
      <c:catAx>
        <c:axId val="1080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794816"/>
        <c:crosses val="autoZero"/>
        <c:auto val="1"/>
        <c:lblAlgn val="ctr"/>
        <c:lblOffset val="100"/>
        <c:noMultiLvlLbl val="0"/>
      </c:catAx>
      <c:valAx>
        <c:axId val="9579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80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7DFC-15E2-4E47-9697-2F56B0C93652}" type="datetimeFigureOut">
              <a:rPr lang="da-DK" smtClean="0"/>
              <a:t>08-03-2018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5E62-2335-4C8B-8571-5DC76E16EC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DB54-5D96-4A19-A616-19924A7AC63F}" type="datetimeFigureOut">
              <a:rPr lang="da-DK" smtClean="0"/>
              <a:t>08-03-2018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6EBA-7207-423A-9018-78614DCF30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6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98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51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20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3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</a:t>
            </a:r>
            <a:r>
              <a:rPr lang="da-DK" baseline="0" dirty="0" smtClean="0"/>
              <a:t> økonomiske rammer er IKKE kun løn!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76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2018 og 2019: Regeringens eget skøn for lønudviklingen i den private sektor. 2020: Antaget ud fra 2019.</a:t>
            </a:r>
          </a:p>
          <a:p>
            <a:r>
              <a:rPr lang="da-DK" baseline="0" dirty="0" smtClean="0"/>
              <a:t>De 6,6 % har KL kun nævnt mundtligt. Men det har været helt uklart, hvad de 6,6 % har dækket over – f.eks. ”reststigninger”, ”gælden” mv. Vi har intet konkret fået på skrift om rammen.</a:t>
            </a:r>
          </a:p>
          <a:p>
            <a:r>
              <a:rPr lang="da-DK" baseline="0" dirty="0" smtClean="0"/>
              <a:t>(Vores udspil til staten er på 8,2 %)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77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KL</a:t>
            </a:r>
            <a:r>
              <a:rPr lang="da-DK" baseline="0" dirty="0" smtClean="0"/>
              <a:t> kræver, at vi først får seniordage 5 år før folkepensionen, også når den stiger i fremtiden. Aftale i dag: Seniordage fra 60 år.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94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Reguleringsordningen</a:t>
            </a:r>
            <a:r>
              <a:rPr lang="da-DK" baseline="0" dirty="0" smtClean="0"/>
              <a:t> virker. Over tid har vi fulgtes ad. </a:t>
            </a:r>
          </a:p>
          <a:p>
            <a:r>
              <a:rPr lang="da-DK" baseline="0" dirty="0" smtClean="0"/>
              <a:t>Reguleringsordningen: De offentlige lønninger reguleres op eller ned med 80 % af forskellen i lønstigning til det private. </a:t>
            </a:r>
            <a:r>
              <a:rPr lang="da-DK" dirty="0" err="1" smtClean="0"/>
              <a:t>Privatlønsværnet</a:t>
            </a:r>
            <a:r>
              <a:rPr lang="da-DK" dirty="0" smtClean="0"/>
              <a:t>:</a:t>
            </a:r>
            <a:r>
              <a:rPr lang="da-DK" baseline="0" dirty="0" smtClean="0"/>
              <a:t> De offentlige lønninger reguleres op med 80 %, men ned med 100 % af forskellen.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73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S OK18-logo cmyk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398"/>
            <a:ext cx="9353826" cy="6612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5756" y="5085184"/>
            <a:ext cx="3076197" cy="21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DD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920" y="1124745"/>
            <a:ext cx="7869560" cy="45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892800"/>
            <a:ext cx="2159000" cy="406400"/>
          </a:xfrm>
          <a:prstGeom prst="rect">
            <a:avLst/>
          </a:prstGeom>
        </p:spPr>
      </p:pic>
      <p:sp>
        <p:nvSpPr>
          <p:cNvPr id="4" name="Ellipse 3"/>
          <p:cNvSpPr/>
          <p:nvPr userDrawn="1"/>
        </p:nvSpPr>
        <p:spPr>
          <a:xfrm>
            <a:off x="651330" y="136517"/>
            <a:ext cx="1040350" cy="1040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 userDrawn="1"/>
        </p:nvSpPr>
        <p:spPr>
          <a:xfrm>
            <a:off x="-540568" y="620688"/>
            <a:ext cx="1463918" cy="1463918"/>
          </a:xfrm>
          <a:prstGeom prst="ellipse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44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EA515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pitchFamily="34" charset="0"/>
        <a:buNone/>
        <a:tabLst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raadgiverne.dk/OK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Den økonomiske ramme 2018-2020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i="1" dirty="0" smtClean="0"/>
              <a:t>Hvad betyder rammen?</a:t>
            </a:r>
            <a:br>
              <a:rPr lang="da-DK" i="1" dirty="0" smtClean="0"/>
            </a:b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b="1" dirty="0" smtClean="0"/>
              <a:t>Primært løn</a:t>
            </a:r>
            <a:endParaRPr lang="da-DK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Midler til de enkelte organisationer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Puljer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Reguleringsordning</a:t>
            </a:r>
          </a:p>
          <a:p>
            <a:endParaRPr lang="da-DK" sz="2400" u="sng" dirty="0" smtClean="0"/>
          </a:p>
          <a:p>
            <a:endParaRPr lang="da-DK" sz="2400" dirty="0"/>
          </a:p>
          <a:p>
            <a:endParaRPr lang="da-DK" sz="2400" u="sng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31224" cy="720080"/>
          </a:xfrm>
        </p:spPr>
        <p:txBody>
          <a:bodyPr>
            <a:no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Løn</a:t>
            </a:r>
          </a:p>
        </p:txBody>
      </p:sp>
    </p:spTree>
    <p:extLst>
      <p:ext uri="{BB962C8B-B14F-4D97-AF65-F5344CB8AC3E}">
        <p14:creationId xmlns:p14="http://schemas.microsoft.com/office/powerpoint/2010/main" val="40750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94203" cy="4075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Den økonomiske ramme 2018-2020</a:t>
            </a: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b="1" dirty="0" smtClean="0"/>
              <a:t>Vores udspil </a:t>
            </a:r>
            <a:r>
              <a:rPr lang="da-DK" dirty="0" smtClean="0"/>
              <a:t>til KL: 8,6 %</a:t>
            </a:r>
            <a:endParaRPr lang="da-DK" dirty="0"/>
          </a:p>
          <a:p>
            <a:pPr marL="742950" lvl="1" indent="-285750">
              <a:buFont typeface="Lucida Grande"/>
              <a:buChar char="-"/>
            </a:pPr>
            <a:r>
              <a:rPr lang="da-DK" sz="1200" dirty="0" smtClean="0"/>
              <a:t>2018: 2,8 %</a:t>
            </a:r>
          </a:p>
          <a:p>
            <a:pPr marL="742950" lvl="1" indent="-285750">
              <a:buFont typeface="Lucida Grande"/>
              <a:buChar char="-"/>
            </a:pPr>
            <a:r>
              <a:rPr lang="da-DK" sz="1200" dirty="0" smtClean="0"/>
              <a:t>2019: 2,9 %</a:t>
            </a:r>
          </a:p>
          <a:p>
            <a:pPr marL="742950" lvl="1" indent="-285750">
              <a:buFont typeface="Lucida Grande"/>
              <a:buChar char="-"/>
            </a:pPr>
            <a:r>
              <a:rPr lang="da-DK" sz="1200" dirty="0" smtClean="0"/>
              <a:t>2020: 2,9 %</a:t>
            </a:r>
            <a:br>
              <a:rPr lang="da-DK" sz="1200" dirty="0" smtClean="0"/>
            </a:b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b="1" dirty="0" smtClean="0"/>
              <a:t>KL’s udspil</a:t>
            </a:r>
            <a:r>
              <a:rPr lang="da-DK" dirty="0" smtClean="0"/>
              <a:t>: ??? – mundtligt: 6,6 % </a:t>
            </a:r>
            <a:endParaRPr lang="da-DK" dirty="0"/>
          </a:p>
          <a:p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31224" cy="994122"/>
          </a:xfrm>
        </p:spPr>
        <p:txBody>
          <a:bodyPr>
            <a:norm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Løn</a:t>
            </a:r>
          </a:p>
        </p:txBody>
      </p:sp>
    </p:spTree>
    <p:extLst>
      <p:ext uri="{BB962C8B-B14F-4D97-AF65-F5344CB8AC3E}">
        <p14:creationId xmlns:p14="http://schemas.microsoft.com/office/powerpoint/2010/main" val="3940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Seniorvilkår</a:t>
            </a:r>
          </a:p>
          <a:p>
            <a:pPr>
              <a:lnSpc>
                <a:spcPct val="120000"/>
              </a:lnSpc>
            </a:pPr>
            <a:r>
              <a:rPr lang="da-DK" i="1" dirty="0" smtClean="0"/>
              <a:t>Vores krav</a:t>
            </a:r>
            <a:r>
              <a:rPr lang="da-DK" dirty="0" smtClean="0"/>
              <a:t>: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Bedre </a:t>
            </a:r>
            <a:r>
              <a:rPr lang="da-DK" dirty="0"/>
              <a:t>vilkår for seniorer</a:t>
            </a:r>
          </a:p>
          <a:p>
            <a:pPr>
              <a:lnSpc>
                <a:spcPct val="120000"/>
              </a:lnSpc>
            </a:pPr>
            <a:r>
              <a:rPr lang="da-DK" i="1" dirty="0" smtClean="0"/>
              <a:t>KL’s </a:t>
            </a:r>
            <a:r>
              <a:rPr lang="da-DK" i="1" dirty="0"/>
              <a:t>krav</a:t>
            </a:r>
            <a:r>
              <a:rPr lang="da-DK" dirty="0"/>
              <a:t>: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Seniordage </a:t>
            </a:r>
            <a:r>
              <a:rPr lang="da-DK" dirty="0"/>
              <a:t>følger folkepensionsalder</a:t>
            </a:r>
          </a:p>
          <a:p>
            <a:pPr marL="342900" indent="-342900">
              <a:buFont typeface="Verdana" pitchFamily="34" charset="0"/>
              <a:buChar char="–"/>
            </a:pPr>
            <a:endParaRPr lang="da-DK" dirty="0" smtClean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971600" y="332656"/>
            <a:ext cx="793122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A515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1600" dirty="0" smtClean="0">
                <a:solidFill>
                  <a:srgbClr val="000000"/>
                </a:solidFill>
              </a:rPr>
              <a:t>DE STORE KNASTER 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dirty="0" smtClean="0"/>
              <a:t>Seniorvilkår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3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Undervisernes arbejdstid – spisepausen</a:t>
            </a:r>
          </a:p>
          <a:p>
            <a:pPr>
              <a:lnSpc>
                <a:spcPct val="120000"/>
              </a:lnSpc>
            </a:pPr>
            <a:r>
              <a:rPr lang="da-DK" i="1" dirty="0" smtClean="0"/>
              <a:t>Vores krav: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Reelle forhandlinger om arbejdstid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Spisepausen er en del af overenskomstgrundlaget</a:t>
            </a:r>
          </a:p>
          <a:p>
            <a:pPr>
              <a:lnSpc>
                <a:spcPct val="120000"/>
              </a:lnSpc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da-DK" sz="1800" dirty="0" smtClean="0">
                <a:solidFill>
                  <a:schemeClr val="tx1"/>
                </a:solidFill>
              </a:rPr>
              <a:t>DE STORE KNASTER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3100" dirty="0" smtClean="0"/>
              <a:t>Arbejdstid, spisepausen</a:t>
            </a:r>
            <a:endParaRPr lang="da-DK" sz="3100" dirty="0"/>
          </a:p>
        </p:txBody>
      </p:sp>
      <p:pic>
        <p:nvPicPr>
          <p:cNvPr id="4" name="Billede 3" descr="20080501-150906-5 23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9" y="3356992"/>
            <a:ext cx="42224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 wrap="none">
            <a:noAutofit/>
          </a:bodyPr>
          <a:lstStyle/>
          <a:p>
            <a:r>
              <a:rPr lang="da-DK" b="1" dirty="0" smtClean="0"/>
              <a:t>Reguleringsordning og </a:t>
            </a:r>
            <a:r>
              <a:rPr lang="da-DK" b="1" dirty="0" err="1" smtClean="0"/>
              <a:t>privatlønsværn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b="1" dirty="0" smtClean="0"/>
          </a:p>
          <a:p>
            <a:r>
              <a:rPr lang="da-DK" i="1" dirty="0"/>
              <a:t>Vores krav:</a:t>
            </a:r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Afskaffelse </a:t>
            </a:r>
            <a:r>
              <a:rPr lang="da-DK" dirty="0"/>
              <a:t>af </a:t>
            </a:r>
            <a:r>
              <a:rPr lang="da-DK" dirty="0" err="1" smtClean="0"/>
              <a:t>privatlønsværnet</a:t>
            </a:r>
            <a:r>
              <a:rPr lang="da-DK" dirty="0"/>
              <a:t/>
            </a:r>
            <a:br>
              <a:rPr lang="da-DK" dirty="0"/>
            </a:br>
            <a:endParaRPr lang="da-DK" i="1" dirty="0" smtClean="0"/>
          </a:p>
          <a:p>
            <a:r>
              <a:rPr lang="da-DK" i="1" dirty="0" smtClean="0"/>
              <a:t>Reguleringsordningen siden 1987:</a:t>
            </a:r>
            <a:endParaRPr lang="da-DK" i="1" dirty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De offentlige og private lønninger følges ad</a:t>
            </a:r>
            <a:br>
              <a:rPr lang="da-DK" dirty="0" smtClean="0"/>
            </a:br>
            <a:endParaRPr lang="da-DK" dirty="0" smtClean="0"/>
          </a:p>
          <a:p>
            <a:r>
              <a:rPr lang="da-DK" i="1" dirty="0" err="1" smtClean="0"/>
              <a:t>Privatlønsværn</a:t>
            </a:r>
            <a:r>
              <a:rPr lang="da-DK" i="1" dirty="0" smtClean="0"/>
              <a:t> siden 2015:</a:t>
            </a:r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Offentlige lønninger reguleres mere ned end op</a:t>
            </a:r>
            <a:endParaRPr lang="da-DK" dirty="0"/>
          </a:p>
          <a:p>
            <a:pPr marL="342900" indent="-342900">
              <a:buFontTx/>
              <a:buChar char="-"/>
            </a:pPr>
            <a:endParaRPr lang="da-DK" sz="2400" dirty="0" smtClean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971600" y="332656"/>
            <a:ext cx="793122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A515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1600" dirty="0" smtClean="0">
                <a:solidFill>
                  <a:srgbClr val="000000"/>
                </a:solidFill>
              </a:rPr>
              <a:t>DE STORE KNASTER 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dirty="0" smtClean="0"/>
              <a:t>Reguleringsordning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84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3414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28792" cy="41044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arbejder fortsat for et forlig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764704"/>
            <a:ext cx="7900987" cy="4793704"/>
          </a:xfrm>
        </p:spPr>
        <p:txBody>
          <a:bodyPr>
            <a:normAutofit/>
          </a:bodyPr>
          <a:lstStyle/>
          <a:p>
            <a:endParaRPr lang="da-DK" b="1" dirty="0"/>
          </a:p>
          <a:p>
            <a:r>
              <a:rPr lang="da-DK" b="1" dirty="0" smtClean="0"/>
              <a:t>– men vi forbereder os på konflikt</a:t>
            </a:r>
          </a:p>
        </p:txBody>
      </p:sp>
    </p:spTree>
    <p:extLst>
      <p:ext uri="{BB962C8B-B14F-4D97-AF65-F5344CB8AC3E}">
        <p14:creationId xmlns:p14="http://schemas.microsoft.com/office/powerpoint/2010/main" val="16350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692696"/>
            <a:ext cx="7900987" cy="4433664"/>
          </a:xfrm>
        </p:spPr>
        <p:txBody>
          <a:bodyPr wrap="none">
            <a:noAutofit/>
          </a:bodyPr>
          <a:lstStyle/>
          <a:p>
            <a:endParaRPr lang="da-DK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Afgivet konfliktvarsel på alle tre områder, men vi er ikke i konflikt - </a:t>
            </a:r>
            <a:r>
              <a:rPr lang="da-DK" sz="1500" dirty="0" smtClean="0"/>
              <a:t>ENDNU</a:t>
            </a:r>
            <a:endParaRPr lang="da-DK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 smtClean="0"/>
              <a:t>DS </a:t>
            </a:r>
            <a:r>
              <a:rPr lang="da-DK" sz="1500" dirty="0"/>
              <a:t>har varslet strejke for ca. 12 pct. af medlemmer ansat på de </a:t>
            </a:r>
            <a:r>
              <a:rPr lang="da-DK" sz="1500" dirty="0" smtClean="0"/>
              <a:t/>
            </a:r>
            <a:br>
              <a:rPr lang="da-DK" sz="1500" dirty="0" smtClean="0"/>
            </a:br>
            <a:r>
              <a:rPr lang="da-DK" sz="1500" dirty="0" smtClean="0"/>
              <a:t>kommunale </a:t>
            </a:r>
            <a:r>
              <a:rPr lang="da-DK" sz="1500" dirty="0"/>
              <a:t>og regionale </a:t>
            </a:r>
            <a:r>
              <a:rPr lang="da-DK" sz="1500" dirty="0" smtClean="0"/>
              <a:t>arbejdspladser</a:t>
            </a:r>
            <a:endParaRPr lang="da-DK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 smtClean="0"/>
              <a:t>På det statslige område har vi sammen med CO10 varslet strejke for </a:t>
            </a:r>
            <a:br>
              <a:rPr lang="da-DK" sz="1500" dirty="0" smtClean="0"/>
            </a:br>
            <a:r>
              <a:rPr lang="da-DK" sz="1500" dirty="0" smtClean="0"/>
              <a:t>ca. 12 pct. af medlemmerne </a:t>
            </a:r>
            <a:endParaRPr lang="da-DK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Konfliktvarslet til iværksættelse på alle tre områder til </a:t>
            </a:r>
            <a:r>
              <a:rPr lang="da-DK" sz="1500" b="1" dirty="0"/>
              <a:t>den 4. </a:t>
            </a:r>
            <a:r>
              <a:rPr lang="da-DK" sz="1500" b="1" dirty="0" smtClean="0"/>
              <a:t>april</a:t>
            </a:r>
            <a:endParaRPr lang="da-DK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Vi kan kun </a:t>
            </a:r>
            <a:r>
              <a:rPr lang="da-DK" sz="1500" dirty="0" smtClean="0"/>
              <a:t>varsle </a:t>
            </a:r>
            <a:r>
              <a:rPr lang="da-DK" sz="1500" dirty="0"/>
              <a:t>medlemmer i konflikt. </a:t>
            </a:r>
            <a:r>
              <a:rPr lang="da-DK" sz="1500" dirty="0" smtClean="0"/>
              <a:t/>
            </a:r>
            <a:br>
              <a:rPr lang="da-DK" sz="1500" dirty="0" smtClean="0"/>
            </a:br>
            <a:r>
              <a:rPr lang="da-DK" sz="1500" dirty="0" smtClean="0"/>
              <a:t>Ikke</a:t>
            </a:r>
            <a:r>
              <a:rPr lang="da-DK" sz="1500" dirty="0"/>
              <a:t>-medlemmer skal gå på </a:t>
            </a:r>
            <a:r>
              <a:rPr lang="da-DK" sz="1500" dirty="0" smtClean="0"/>
              <a:t>arbejde</a:t>
            </a:r>
            <a:r>
              <a:rPr lang="da-DK" sz="1500" dirty="0"/>
              <a:t/>
            </a:r>
            <a:br>
              <a:rPr lang="da-DK" sz="1500" dirty="0"/>
            </a:br>
            <a:endParaRPr lang="da-DK" sz="1500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forbereder os på konflikt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4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sz="1500" dirty="0" smtClean="0"/>
              <a:t>DS yder økonomisk støtte til medlemmerne i forbindelse med en konflikt.</a:t>
            </a:r>
            <a:endParaRPr lang="da-DK" sz="1500" dirty="0"/>
          </a:p>
          <a:p>
            <a:pPr>
              <a:lnSpc>
                <a:spcPct val="120000"/>
              </a:lnSpc>
            </a:pPr>
            <a:r>
              <a:rPr lang="da-DK" sz="1500" dirty="0" smtClean="0"/>
              <a:t>Hovebestyrelsen har valgt at støtte medlemmerne via en </a:t>
            </a:r>
            <a:r>
              <a:rPr lang="da-DK" sz="1500" b="1" dirty="0" smtClean="0"/>
              <a:t>lånemodel</a:t>
            </a:r>
            <a:endParaRPr lang="da-DK" sz="1500" b="1" dirty="0"/>
          </a:p>
          <a:p>
            <a:pPr>
              <a:lnSpc>
                <a:spcPct val="120000"/>
              </a:lnSpc>
            </a:pPr>
            <a:r>
              <a:rPr lang="da-DK" sz="1500" dirty="0" smtClean="0"/>
              <a:t/>
            </a:r>
            <a:br>
              <a:rPr lang="da-DK" sz="1500" dirty="0" smtClean="0"/>
            </a:br>
            <a:r>
              <a:rPr lang="da-DK" sz="1500" i="1" dirty="0" smtClean="0"/>
              <a:t>Modellen skal sikre to hensyn:</a:t>
            </a:r>
            <a:endParaRPr lang="da-DK" sz="1500" b="1" i="1" dirty="0"/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da-DK" sz="1500" dirty="0" smtClean="0"/>
              <a:t>Den er </a:t>
            </a:r>
            <a:r>
              <a:rPr lang="da-DK" sz="1500" b="1" dirty="0"/>
              <a:t>solidarisk </a:t>
            </a:r>
            <a:r>
              <a:rPr lang="da-DK" sz="1500" dirty="0"/>
              <a:t>- den stiller alle medlemmer – uanset om de er i strejke eller ej – så lige som muligt</a:t>
            </a:r>
            <a:r>
              <a:rPr lang="da-DK" sz="1500" dirty="0" smtClean="0"/>
              <a:t>.</a:t>
            </a:r>
            <a:br>
              <a:rPr lang="da-DK" sz="1500" dirty="0" smtClean="0"/>
            </a:br>
            <a:endParaRPr lang="da-DK" sz="1500" dirty="0"/>
          </a:p>
          <a:p>
            <a:pPr marL="342900" lvl="0" indent="-342900">
              <a:lnSpc>
                <a:spcPct val="120000"/>
              </a:lnSpc>
              <a:buFont typeface="Arial" pitchFamily="34" charset="0"/>
              <a:buAutoNum type="arabicParenR"/>
            </a:pPr>
            <a:r>
              <a:rPr lang="da-DK" sz="1500" dirty="0" smtClean="0"/>
              <a:t>Den skal sikre, at </a:t>
            </a:r>
            <a:r>
              <a:rPr lang="da-DK" sz="1500" b="1" dirty="0" smtClean="0"/>
              <a:t>DS kan holde til en længerevarende konflikt </a:t>
            </a:r>
            <a:r>
              <a:rPr lang="da-DK" sz="1500" dirty="0" smtClean="0"/>
              <a:t>– </a:t>
            </a:r>
            <a:br>
              <a:rPr lang="da-DK" sz="1500" dirty="0" smtClean="0"/>
            </a:br>
            <a:r>
              <a:rPr lang="da-DK" sz="1500" dirty="0" smtClean="0"/>
              <a:t>Jo </a:t>
            </a:r>
            <a:r>
              <a:rPr lang="da-DK" sz="1500" dirty="0"/>
              <a:t>længere, vi kan holde, desto større pres kan vi lægge på arbejdsgiver.</a:t>
            </a:r>
          </a:p>
          <a:p>
            <a:endParaRPr lang="da-DK" dirty="0" smtClean="0"/>
          </a:p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16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1" y="1123200"/>
            <a:ext cx="6141887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 smtClean="0"/>
              <a:t>Hvor meget?</a:t>
            </a:r>
            <a:endParaRPr lang="da-DK" b="1" dirty="0"/>
          </a:p>
          <a:p>
            <a:pPr>
              <a:lnSpc>
                <a:spcPct val="120000"/>
              </a:lnSpc>
            </a:pPr>
            <a:r>
              <a:rPr lang="da-DK" dirty="0"/>
              <a:t>I tilfælde af </a:t>
            </a:r>
            <a:r>
              <a:rPr lang="da-DK" b="1" dirty="0"/>
              <a:t>en begrænset konflikt i omfang og tid </a:t>
            </a:r>
            <a:r>
              <a:rPr lang="da-DK" dirty="0"/>
              <a:t>vil medlemmer af DS kunne modtage ca. 20.000 kr. pr. </a:t>
            </a:r>
            <a:r>
              <a:rPr lang="da-DK" dirty="0" smtClean="0"/>
              <a:t>måned, </a:t>
            </a:r>
            <a:br>
              <a:rPr lang="da-DK" dirty="0" smtClean="0"/>
            </a:br>
            <a:r>
              <a:rPr lang="da-DK" dirty="0" smtClean="0"/>
              <a:t>dvs</a:t>
            </a:r>
            <a:r>
              <a:rPr lang="da-DK" dirty="0"/>
              <a:t>. ca. 1.053 kr. pr. hverdag strejken varer. Det svarer til gennemsnitslønnen for en socialrådgiver efter skat – fratrukket ferie og pension.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>
              <a:lnSpc>
                <a:spcPct val="120000"/>
              </a:lnSpc>
            </a:pPr>
            <a:r>
              <a:rPr lang="da-DK" dirty="0"/>
              <a:t>I tilfælde af </a:t>
            </a:r>
            <a:r>
              <a:rPr lang="da-DK" b="1" dirty="0"/>
              <a:t>en længerevarende konflikt eller storkonflikt</a:t>
            </a:r>
            <a:r>
              <a:rPr lang="da-DK" dirty="0"/>
              <a:t> (f.eks. en lockout) vil medlemmer af DS kunne modtage ca. 12.000 kr. pr. måned, dvs. ca. 632 kr. pr. hverdag konflikten varer, svarende til højeste udbetalte dagpengesats efter skat.</a:t>
            </a:r>
          </a:p>
          <a:p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988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1" y="1124744"/>
            <a:ext cx="6933975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Hvordan fungerer modellen?</a:t>
            </a:r>
            <a:endParaRPr lang="da-DK" dirty="0" smtClean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 smtClean="0"/>
              <a:t>Medlemmerne </a:t>
            </a:r>
            <a:r>
              <a:rPr lang="da-DK" dirty="0"/>
              <a:t>låner midler fra DS’ Aktionsfond, også kaldet </a:t>
            </a:r>
            <a:r>
              <a:rPr lang="da-DK" dirty="0" smtClean="0"/>
              <a:t>strejkekassen.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Det er Lån &amp; Spar Bank, der derfor rent praktisk står for at udlåne </a:t>
            </a:r>
            <a:r>
              <a:rPr lang="da-DK" b="1" dirty="0" smtClean="0"/>
              <a:t>DS’ </a:t>
            </a:r>
            <a:r>
              <a:rPr lang="da-DK" b="1" dirty="0"/>
              <a:t>midler </a:t>
            </a:r>
            <a:r>
              <a:rPr lang="da-DK" dirty="0"/>
              <a:t>til medlemmerne</a:t>
            </a:r>
            <a:r>
              <a:rPr lang="da-DK" dirty="0" smtClean="0"/>
              <a:t>.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 smtClean="0"/>
              <a:t>Man </a:t>
            </a:r>
            <a:r>
              <a:rPr lang="da-DK" dirty="0"/>
              <a:t>behøver </a:t>
            </a:r>
            <a:r>
              <a:rPr lang="da-DK" dirty="0" smtClean="0"/>
              <a:t>ikke </a:t>
            </a:r>
            <a:r>
              <a:rPr lang="da-DK" dirty="0"/>
              <a:t>at være kunde i Lån &amp; Spar Bank for at optage lånet, og den eneste nødvendige godkendelse er, at man har været medlem af DS senest tre måneder før konflikten træder i kraft og er i </a:t>
            </a:r>
            <a:r>
              <a:rPr lang="da-DK" dirty="0" smtClean="0"/>
              <a:t>konflikt.</a:t>
            </a:r>
            <a:endParaRPr lang="da-DK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 smtClean="0"/>
              <a:t>Renten </a:t>
            </a:r>
            <a:r>
              <a:rPr lang="da-DK" dirty="0"/>
              <a:t>på lånet er variabel og vil følge ’referencerenten’, som siden 2012 har været 0 </a:t>
            </a:r>
            <a:r>
              <a:rPr lang="da-DK" dirty="0" smtClean="0"/>
              <a:t>%.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 smtClean="0"/>
              <a:t>DS og en række andre faglige organisationer har indgået aftalen om samarbejde med Lån &amp; Spar Bank – f.eks. Dansk Sygeplejerråd, DJØF, Magisterforeningen mfl.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814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764704"/>
            <a:ext cx="3909640" cy="4721696"/>
          </a:xfrm>
        </p:spPr>
        <p:txBody>
          <a:bodyPr>
            <a:noAutofit/>
          </a:bodyPr>
          <a:lstStyle/>
          <a:p>
            <a:endParaRPr lang="da-DK" dirty="0"/>
          </a:p>
          <a:p>
            <a:r>
              <a:rPr lang="da-DK" b="1" dirty="0" smtClean="0"/>
              <a:t>1) Fra forhandlinger til sammenbrud 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Hvorfor konflikt?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Hvor er knasterne?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Hvad sker der lige nu i Forligsinstitutionen?</a:t>
            </a:r>
            <a:br>
              <a:rPr lang="da-DK" dirty="0" smtClean="0"/>
            </a:br>
            <a:endParaRPr lang="da-DK" dirty="0"/>
          </a:p>
          <a:p>
            <a:r>
              <a:rPr lang="da-DK" b="1" dirty="0" smtClean="0"/>
              <a:t>2) Vi forbereder os på en konflikt</a:t>
            </a:r>
            <a:endParaRPr lang="da-DK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Hvem er udtaget?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Økonomisk støtte under en konflikt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Andre spørgsmål? Find svar hos DS</a:t>
            </a:r>
            <a:r>
              <a:rPr lang="da-DK" sz="1200" dirty="0" smtClean="0"/>
              <a:t/>
            </a:r>
            <a:br>
              <a:rPr lang="da-DK" sz="1200" dirty="0" smtClean="0"/>
            </a:br>
            <a:endParaRPr lang="da-DK" sz="1200" dirty="0" smtClean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720080"/>
          </a:xfrm>
        </p:spPr>
        <p:txBody>
          <a:bodyPr/>
          <a:lstStyle/>
          <a:p>
            <a:r>
              <a:rPr lang="da-DK" dirty="0" smtClean="0"/>
              <a:t>Regionalt TR-møde 7. marts</a:t>
            </a:r>
            <a:endParaRPr lang="da-DK" dirty="0"/>
          </a:p>
        </p:txBody>
      </p:sp>
      <p:sp>
        <p:nvSpPr>
          <p:cNvPr id="4" name="Pladsholder til tekst 1"/>
          <p:cNvSpPr txBox="1">
            <a:spLocks/>
          </p:cNvSpPr>
          <p:nvPr/>
        </p:nvSpPr>
        <p:spPr>
          <a:xfrm>
            <a:off x="5220072" y="836712"/>
            <a:ext cx="3528392" cy="464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 smtClean="0"/>
              <a:t/>
            </a:r>
            <a:br>
              <a:rPr lang="da-DK" sz="2200" dirty="0" smtClean="0"/>
            </a:br>
            <a:r>
              <a:rPr lang="da-DK" b="1" dirty="0" smtClean="0"/>
              <a:t>3) Hvad er din rolle som TR?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Hvad gør vi nu?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Aktiviteter, happenings osv.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Vi er mange – og vi står sammen om #</a:t>
            </a:r>
            <a:r>
              <a:rPr lang="da-DK" dirty="0" err="1" smtClean="0"/>
              <a:t>EnLøsningForAlle</a:t>
            </a:r>
            <a:endParaRPr lang="da-DK" dirty="0" smtClean="0"/>
          </a:p>
          <a:p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6048672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 smtClean="0"/>
              <a:t>Hvorfor lån og ikke støttebeløb?</a:t>
            </a:r>
            <a:endParaRPr lang="da-DK" b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Lånemodellen betaler sig, fordi der </a:t>
            </a:r>
            <a:r>
              <a:rPr lang="da-DK" dirty="0"/>
              <a:t>ikke skal betales skat af konfliktlånet.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Dermed </a:t>
            </a:r>
            <a:r>
              <a:rPr lang="da-DK" dirty="0"/>
              <a:t>vil det samlede træk på Aktionsfonden blive betydeligt mindre ved </a:t>
            </a:r>
            <a:r>
              <a:rPr lang="da-DK" dirty="0" smtClean="0"/>
              <a:t>lånemodellen, </a:t>
            </a:r>
            <a:r>
              <a:rPr lang="da-DK" dirty="0"/>
              <a:t>end hvis vi havde valgt at udbetale </a:t>
            </a:r>
            <a:r>
              <a:rPr lang="da-DK" dirty="0" smtClean="0"/>
              <a:t>pengene som konfliktstøtte</a:t>
            </a:r>
            <a:r>
              <a:rPr lang="da-DK" dirty="0"/>
              <a:t>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Det betyder også, </a:t>
            </a:r>
            <a:r>
              <a:rPr lang="da-DK" dirty="0"/>
              <a:t>at DS kan være i konflikt i længere tid for det samme beløb – og dermed kan vi sammen lægge større pres på arbejdsgiverne.</a:t>
            </a:r>
          </a:p>
          <a:p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4545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840761" cy="4248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da-DK" sz="1600" b="1" dirty="0" smtClean="0"/>
              <a:t>Tilbagebetaling og nedsat kontingent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 smtClean="0"/>
              <a:t>Lånet </a:t>
            </a:r>
            <a:r>
              <a:rPr lang="da-DK" dirty="0"/>
              <a:t>betales tilbage efter en konflikt, men man kompenseres ved, at vi nedsætter </a:t>
            </a:r>
            <a:r>
              <a:rPr lang="da-DK" dirty="0" smtClean="0"/>
              <a:t>kontingentet.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 smtClean="0"/>
              <a:t>For medlemmer, der taget lån og været i strejke: </a:t>
            </a:r>
            <a:r>
              <a:rPr lang="da-DK" dirty="0" smtClean="0"/>
              <a:t>Kontingentet sættes ned, mens de betaler af på lånet.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 smtClean="0"/>
              <a:t>For</a:t>
            </a:r>
            <a:r>
              <a:rPr lang="da-DK" dirty="0" smtClean="0"/>
              <a:t> </a:t>
            </a:r>
            <a:r>
              <a:rPr lang="da-DK" b="1" dirty="0"/>
              <a:t>medlemmer, der har været i strejke, men ikke har taget </a:t>
            </a:r>
            <a:r>
              <a:rPr lang="da-DK" b="1" dirty="0" smtClean="0"/>
              <a:t>lån: </a:t>
            </a:r>
            <a:r>
              <a:rPr lang="da-DK" dirty="0" smtClean="0"/>
              <a:t>Kontingentet sættes ned.</a:t>
            </a:r>
            <a:br>
              <a:rPr lang="da-DK" dirty="0" smtClean="0"/>
            </a:br>
            <a:r>
              <a:rPr lang="da-DK" sz="1200" i="1" dirty="0" smtClean="0"/>
              <a:t>(Erfaringerne viser</a:t>
            </a:r>
            <a:r>
              <a:rPr lang="da-DK" sz="1200" i="1" dirty="0"/>
              <a:t>, at en del medlemmer vælger </a:t>
            </a:r>
            <a:r>
              <a:rPr lang="da-DK" sz="1200" b="1" i="1" dirty="0"/>
              <a:t>ikke</a:t>
            </a:r>
            <a:r>
              <a:rPr lang="da-DK" sz="1200" i="1" dirty="0"/>
              <a:t> at optage et lån, fordi de for en periode godt kan klare sig for mindre. Disse medlemmer bliver selvfølgelig kompenseret på lige fod med medlemmer, der ønsker at optage </a:t>
            </a:r>
            <a:r>
              <a:rPr lang="da-DK" sz="1200" i="1" dirty="0" smtClean="0"/>
              <a:t>lånet)</a:t>
            </a:r>
            <a:endParaRPr lang="da-DK" sz="1200" i="1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 smtClean="0"/>
              <a:t>For </a:t>
            </a:r>
            <a:r>
              <a:rPr lang="da-DK" b="1" dirty="0"/>
              <a:t>medlemmer, der ikke har været omfattet af </a:t>
            </a:r>
            <a:r>
              <a:rPr lang="da-DK" b="1" dirty="0" smtClean="0"/>
              <a:t>konflikt: </a:t>
            </a:r>
            <a:r>
              <a:rPr lang="da-DK" dirty="0" smtClean="0"/>
              <a:t>Betaler det </a:t>
            </a:r>
            <a:r>
              <a:rPr lang="da-DK" dirty="0"/>
              <a:t>almindelige kontingent i samme periode</a:t>
            </a:r>
            <a:r>
              <a:rPr lang="da-DK" dirty="0" smtClean="0"/>
              <a:t>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 smtClean="0"/>
              <a:t>ALLE medlemmer </a:t>
            </a:r>
            <a:r>
              <a:rPr lang="da-DK" dirty="0" smtClean="0"/>
              <a:t>– uanset om de har været i strejke eller ej – betaler et såkaldt </a:t>
            </a:r>
            <a:r>
              <a:rPr lang="da-DK" b="1" dirty="0" smtClean="0"/>
              <a:t>konfliktkontingent</a:t>
            </a:r>
            <a:r>
              <a:rPr lang="da-DK" dirty="0" smtClean="0"/>
              <a:t>. For det koster penge at være i konflikt.</a:t>
            </a:r>
            <a:endParaRPr lang="da-DK" b="1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489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Økonomisk støtte under en konflikt</a:t>
            </a:r>
            <a:endParaRPr lang="da-DK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113B9471-0FC2-45DD-B660-C856982D2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411927"/>
              </p:ext>
            </p:extLst>
          </p:nvPr>
        </p:nvGraphicFramePr>
        <p:xfrm>
          <a:off x="2051720" y="1412776"/>
          <a:ext cx="53991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3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00987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 smtClean="0"/>
              <a:t>Find svar hos DS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Læs </a:t>
            </a:r>
            <a:r>
              <a:rPr lang="da-DK" dirty="0"/>
              <a:t>konfliktvejledning og FAQ på </a:t>
            </a:r>
            <a:r>
              <a:rPr lang="da-DK" dirty="0" smtClean="0"/>
              <a:t>DS’ hjemmeside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dirty="0" smtClean="0">
                <a:hlinkClick r:id="rId3"/>
              </a:rPr>
              <a:t>www.socialraadgiverne.dk/OK18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dirty="0" smtClean="0"/>
              <a:t>Eller kontakt din konsulent i regionen eller på sekretariatet (statens område)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med barsel, ferie osv.?</a:t>
            </a:r>
            <a:endParaRPr lang="da-DK" dirty="0"/>
          </a:p>
        </p:txBody>
      </p:sp>
      <p:pic>
        <p:nvPicPr>
          <p:cNvPr id="4" name="Billede 3" descr="Strejke-2008-foto-morten-anders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232672" cy="26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022047" y="2539503"/>
            <a:ext cx="432048" cy="432048"/>
          </a:xfrm>
          <a:prstGeom prst="ellipse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022047" y="3276517"/>
            <a:ext cx="432048" cy="432048"/>
          </a:xfrm>
          <a:prstGeom prst="ellipse">
            <a:avLst/>
          </a:prstGeom>
          <a:solidFill>
            <a:srgbClr val="EA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gør vi nu?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7366024" cy="4363200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b="1" dirty="0" smtClean="0"/>
              <a:t>Forligsinstitutionen</a:t>
            </a:r>
            <a:r>
              <a:rPr lang="da-DK" dirty="0" smtClean="0"/>
              <a:t> arbejder for at lande et kompromis – et mæglingsforslag, som begge parter kan acceptere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Hvis det lykkes, sendes mæglingsforslaget til afstemning blandt organisationernes medlemmer</a:t>
            </a:r>
            <a:endParaRPr lang="da-DK" dirty="0"/>
          </a:p>
          <a:p>
            <a:pPr marL="1028700" lvl="1">
              <a:lnSpc>
                <a:spcPct val="120000"/>
              </a:lnSpc>
            </a:pPr>
            <a:r>
              <a:rPr lang="da-DK" dirty="0" smtClean="0"/>
              <a:t> Ja   det ophøjes </a:t>
            </a:r>
            <a:r>
              <a:rPr lang="da-DK" dirty="0"/>
              <a:t>til </a:t>
            </a:r>
            <a:r>
              <a:rPr lang="da-DK" dirty="0" smtClean="0"/>
              <a:t>overenskomst</a:t>
            </a:r>
          </a:p>
          <a:p>
            <a:pPr marL="1028700" lvl="1">
              <a:lnSpc>
                <a:spcPct val="120000"/>
              </a:lnSpc>
            </a:pPr>
            <a:endParaRPr lang="da-DK" dirty="0"/>
          </a:p>
          <a:p>
            <a:pPr marL="1028700" lvl="1">
              <a:lnSpc>
                <a:spcPct val="120000"/>
              </a:lnSpc>
            </a:pPr>
            <a:r>
              <a:rPr lang="da-DK" dirty="0" smtClean="0"/>
              <a:t>Nej  vi </a:t>
            </a:r>
            <a:r>
              <a:rPr lang="da-DK" dirty="0"/>
              <a:t>har en </a:t>
            </a:r>
            <a:r>
              <a:rPr lang="da-DK" dirty="0" smtClean="0"/>
              <a:t>konflikt</a:t>
            </a:r>
          </a:p>
          <a:p>
            <a:pPr marL="1028700" lvl="1">
              <a:lnSpc>
                <a:spcPct val="120000"/>
              </a:lnSpc>
            </a:pP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Forligsmanden kan udskyde konfliktens start i </a:t>
            </a:r>
            <a:r>
              <a:rPr lang="da-DK" dirty="0" smtClean="0"/>
              <a:t>to </a:t>
            </a:r>
            <a:r>
              <a:rPr lang="da-DK" dirty="0"/>
              <a:t>gange 14 dage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264696" cy="436165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Vi er ikke i konflikt – </a:t>
            </a:r>
            <a:r>
              <a:rPr lang="da-DK" dirty="0" smtClean="0"/>
              <a:t>endnu. Men vi forbereder os!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Ude på arbejdspladserne skal </a:t>
            </a:r>
            <a:r>
              <a:rPr lang="da-DK" dirty="0" smtClean="0"/>
              <a:t>forberedelserne i gang nu.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Men vi </a:t>
            </a:r>
            <a:r>
              <a:rPr lang="da-DK" dirty="0"/>
              <a:t>har tid til at forberede </a:t>
            </a:r>
            <a:r>
              <a:rPr lang="da-DK" dirty="0" smtClean="0"/>
              <a:t>os.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DS er i fuld gang med at forberede guides og inspiration til aktiviteter under en konflikt, </a:t>
            </a:r>
            <a:r>
              <a:rPr lang="da-DK" dirty="0"/>
              <a:t>hjælp og støtte til </a:t>
            </a:r>
            <a:r>
              <a:rPr lang="da-DK" dirty="0" smtClean="0"/>
              <a:t>alle tillidsvalgte.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31224" cy="864096"/>
          </a:xfrm>
        </p:spPr>
        <p:txBody>
          <a:bodyPr>
            <a:normAutofit/>
          </a:bodyPr>
          <a:lstStyle/>
          <a:p>
            <a:r>
              <a:rPr lang="da-DK" dirty="0" smtClean="0"/>
              <a:t>Vi forbereder os på konflikt</a:t>
            </a:r>
            <a:endParaRPr lang="da-DK" dirty="0"/>
          </a:p>
        </p:txBody>
      </p:sp>
      <p:pic>
        <p:nvPicPr>
          <p:cNvPr id="2" name="Billede 1" descr="demonstrationaarhus564x320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2" y="3269350"/>
            <a:ext cx="4342634" cy="24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55576"/>
            <a:ext cx="7128793" cy="4361656"/>
          </a:xfrm>
        </p:spPr>
        <p:txBody>
          <a:bodyPr>
            <a:noAutofit/>
          </a:bodyPr>
          <a:lstStyle/>
          <a:p>
            <a:r>
              <a:rPr lang="da-DK" b="1" dirty="0" smtClean="0"/>
              <a:t>Som TR under en konflikt spiller du en særlig rolle</a:t>
            </a:r>
            <a:endParaRPr lang="da-DK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 smtClean="0"/>
              <a:t>Du er den fagpolitiske </a:t>
            </a:r>
            <a:r>
              <a:rPr lang="da-DK" sz="1200" dirty="0"/>
              <a:t>leder af DS’ medlemmer </a:t>
            </a:r>
            <a:r>
              <a:rPr lang="da-DK" sz="1200" dirty="0" smtClean="0"/>
              <a:t>og DS’ repræsentant på </a:t>
            </a:r>
            <a:r>
              <a:rPr lang="da-DK" sz="1200" dirty="0"/>
              <a:t>din </a:t>
            </a:r>
            <a:r>
              <a:rPr lang="da-DK" sz="1200" dirty="0" smtClean="0"/>
              <a:t>arbejdsplads.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 smtClean="0"/>
              <a:t>Du skal holde </a:t>
            </a:r>
            <a:r>
              <a:rPr lang="da-DK" sz="1200" dirty="0"/>
              <a:t>medlemmerne orienteret, holde gejsten oppe og drøfte og vende udviklingen med </a:t>
            </a:r>
            <a:r>
              <a:rPr lang="da-DK" sz="1200" dirty="0" smtClean="0"/>
              <a:t>medlemmerne.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 smtClean="0"/>
              <a:t>Du </a:t>
            </a:r>
            <a:r>
              <a:rPr lang="da-DK" sz="1200" dirty="0"/>
              <a:t>vil </a:t>
            </a:r>
            <a:r>
              <a:rPr lang="da-DK" sz="1200" dirty="0" smtClean="0"/>
              <a:t>den</a:t>
            </a:r>
            <a:r>
              <a:rPr lang="da-DK" sz="1200" dirty="0"/>
              <a:t>, medlemmerne </a:t>
            </a:r>
            <a:r>
              <a:rPr lang="da-DK" sz="1200" dirty="0" smtClean="0"/>
              <a:t>henvender </a:t>
            </a:r>
            <a:r>
              <a:rPr lang="da-DK" sz="1200" dirty="0"/>
              <a:t>sig til med spørgsmål og bekymringer om </a:t>
            </a:r>
            <a:r>
              <a:rPr lang="da-DK" sz="1200" dirty="0" smtClean="0"/>
              <a:t>situationen.</a:t>
            </a:r>
            <a:endParaRPr lang="da-DK" sz="12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 smtClean="0"/>
              <a:t>DS holder dig derfor grundigt </a:t>
            </a:r>
            <a:r>
              <a:rPr lang="da-DK" sz="1200" dirty="0"/>
              <a:t>opdateret via nyhedsmails og </a:t>
            </a:r>
            <a:r>
              <a:rPr lang="da-DK" sz="1200" dirty="0" smtClean="0"/>
              <a:t>nyhedsbreve</a:t>
            </a:r>
            <a:r>
              <a:rPr lang="da-DK" sz="1200" dirty="0"/>
              <a:t> </a:t>
            </a:r>
            <a:r>
              <a:rPr lang="da-DK" sz="1200" dirty="0" smtClean="0"/>
              <a:t>osv.</a:t>
            </a:r>
            <a:br>
              <a:rPr lang="da-DK" sz="1200" dirty="0" smtClean="0"/>
            </a:br>
            <a:r>
              <a:rPr lang="da-DK" sz="1200" dirty="0" smtClean="0"/>
              <a:t/>
            </a:r>
            <a:br>
              <a:rPr lang="da-DK" sz="1200" dirty="0" smtClean="0"/>
            </a:br>
            <a:r>
              <a:rPr lang="da-DK" sz="1200" dirty="0" smtClean="0"/>
              <a:t>Du kan også holde dig orienteret </a:t>
            </a:r>
            <a:r>
              <a:rPr lang="da-DK" sz="1200" dirty="0"/>
              <a:t>om udviklingen via DS’ </a:t>
            </a:r>
            <a:r>
              <a:rPr lang="da-DK" sz="1200" dirty="0" smtClean="0"/>
              <a:t>hjemmeside, Majbrits og DS</a:t>
            </a:r>
            <a:r>
              <a:rPr lang="da-DK" sz="1200" dirty="0"/>
              <a:t>’ </a:t>
            </a:r>
            <a:r>
              <a:rPr lang="da-DK" sz="1200" dirty="0" smtClean="0"/>
              <a:t>Facebook-sider.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 smtClean="0"/>
              <a:t>Og du kan ALTID få hjælp og vejledning hos din konsulent.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 smtClean="0"/>
              <a:t>Hvad er din rolle som TR?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7900987" cy="43616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Her og nu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Lav liste </a:t>
            </a:r>
            <a:r>
              <a:rPr lang="da-DK" dirty="0"/>
              <a:t>over dine </a:t>
            </a:r>
            <a:r>
              <a:rPr lang="da-DK" dirty="0" smtClean="0"/>
              <a:t>medlemmer (også folk på barsel osv.)</a:t>
            </a:r>
            <a:r>
              <a:rPr lang="da-DK" dirty="0"/>
              <a:t/>
            </a:r>
            <a:br>
              <a:rPr lang="da-DK" dirty="0"/>
            </a:br>
            <a:r>
              <a:rPr lang="da-DK" i="1" dirty="0" smtClean="0"/>
              <a:t>Både hvis du er udtaget og ikke-udtaget.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Du og medlemmerne kan skrive jeres </a:t>
            </a:r>
            <a:r>
              <a:rPr lang="da-DK" b="1" dirty="0" smtClean="0"/>
              <a:t>private</a:t>
            </a:r>
            <a:r>
              <a:rPr lang="da-DK" dirty="0" smtClean="0"/>
              <a:t> mailadresser ind </a:t>
            </a:r>
            <a:br>
              <a:rPr lang="da-DK" dirty="0" smtClean="0"/>
            </a:br>
            <a:r>
              <a:rPr lang="da-DK" dirty="0" smtClean="0"/>
              <a:t>i medlemssystemet via hjemmesiden – Dit DS 	</a:t>
            </a:r>
            <a:br>
              <a:rPr lang="da-DK" dirty="0" smtClean="0"/>
            </a:br>
            <a:r>
              <a:rPr lang="da-DK" i="1" dirty="0" smtClean="0"/>
              <a:t>Både hvis du er udtaget og ikke-udtaget.</a:t>
            </a:r>
            <a:endParaRPr lang="da-DK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Arranger </a:t>
            </a:r>
            <a:r>
              <a:rPr lang="da-DK" dirty="0"/>
              <a:t>et klubmøde </a:t>
            </a:r>
            <a:r>
              <a:rPr lang="da-DK" dirty="0" smtClean="0"/>
              <a:t>ASAP med deltagelse af DS-politiker </a:t>
            </a:r>
            <a:r>
              <a:rPr lang="da-DK" dirty="0"/>
              <a:t>og </a:t>
            </a:r>
            <a:r>
              <a:rPr lang="da-DK" dirty="0" smtClean="0"/>
              <a:t>konsulent</a:t>
            </a:r>
            <a:br>
              <a:rPr lang="da-DK" dirty="0" smtClean="0"/>
            </a:br>
            <a:r>
              <a:rPr lang="da-DK" i="1" dirty="0" smtClean="0"/>
              <a:t>Især hvis du er udtaget.</a:t>
            </a:r>
            <a:endParaRPr lang="da-DK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1085850" lvl="1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>
            <a:normAutofit/>
          </a:bodyPr>
          <a:lstStyle/>
          <a:p>
            <a:r>
              <a:rPr lang="da-DK" dirty="0" smtClean="0"/>
              <a:t>Hvad kan jeg gøre som TR?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4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5976665" cy="4363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b="1" dirty="0" smtClean="0"/>
              <a:t>Under en konflikt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 smtClean="0"/>
              <a:t>Aktiviteter, happenings, solidaritet, synlighed!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 smtClean="0"/>
              <a:t>Hjælp fra DS hele vejen.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 smtClean="0"/>
              <a:t>Besøg fra politikerne.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b="1" dirty="0" smtClean="0"/>
              <a:t>DS’ vejledning om aktiviteter på vej! </a:t>
            </a:r>
            <a:br>
              <a:rPr lang="da-DK" b="1" dirty="0" smtClean="0"/>
            </a:br>
            <a:r>
              <a:rPr lang="da-DK" dirty="0" smtClean="0"/>
              <a:t>Men begynd gerne at udvikle ideer allerede nu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Der vil også blive arrangeret fælles aktiviteter med de andre organisationer rundt omkring i landet.</a:t>
            </a:r>
            <a:endParaRPr lang="da-DK" dirty="0" smtClean="0"/>
          </a:p>
          <a:p>
            <a:pPr marL="342900" indent="-342900">
              <a:buFont typeface="Arial" pitchFamily="34" charset="0"/>
              <a:buChar char="•"/>
            </a:pPr>
            <a:endParaRPr lang="da-DK" sz="2400" dirty="0"/>
          </a:p>
          <a:p>
            <a:pPr marL="342900" indent="-342900">
              <a:buFont typeface="Arial" pitchFamily="34" charset="0"/>
              <a:buChar char="•"/>
            </a:pPr>
            <a:endParaRPr lang="da-DK" sz="2400" dirty="0"/>
          </a:p>
          <a:p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1085850" lvl="1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kan jeg gøre som TR?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95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912769" cy="43616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 smtClean="0"/>
              <a:t>Hvad hvis min arbejdsplads ikke er udtaget til strejke?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Som TR kan du være </a:t>
            </a:r>
            <a:r>
              <a:rPr lang="da-DK" dirty="0"/>
              <a:t>med til at højne kendskabet til situationen </a:t>
            </a:r>
            <a:r>
              <a:rPr lang="da-DK" dirty="0" smtClean="0"/>
              <a:t>og konflikten blandt medlemmerne, der ikke er i strejke.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Mange medlemmer, der ikke skal strejke, vil have lyst til at bidrage til at gøre konflikten </a:t>
            </a:r>
            <a:r>
              <a:rPr lang="da-DK" dirty="0" smtClean="0"/>
              <a:t>synlig.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Som arbejdsplads kan I være med til at vise solidaritet og bakke jeres strejkende kollegaer – De strejker </a:t>
            </a:r>
            <a:r>
              <a:rPr lang="da-DK" dirty="0"/>
              <a:t>på fællesskabets – dvs. alle medlemmernes </a:t>
            </a:r>
            <a:r>
              <a:rPr lang="da-DK" dirty="0" smtClean="0"/>
              <a:t>vegne!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I den kommende aktivitetsguide vil der være ideer til solidaritets-aktiviteter også.</a:t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 smtClean="0"/>
              <a:t>Solidaritet og synlighed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36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6428" y="404664"/>
            <a:ext cx="7859216" cy="85010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Fra forhandling til mulig konflikt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" r="-6" b="924"/>
          <a:stretch/>
        </p:blipFill>
        <p:spPr>
          <a:xfrm>
            <a:off x="1043952" y="1730384"/>
            <a:ext cx="3096000" cy="3740400"/>
          </a:xfrm>
          <a:prstGeom prst="rect">
            <a:avLst/>
          </a:prstGeom>
        </p:spPr>
      </p:pic>
      <p:sp>
        <p:nvSpPr>
          <p:cNvPr id="6" name="Højrepil 5"/>
          <p:cNvSpPr/>
          <p:nvPr/>
        </p:nvSpPr>
        <p:spPr>
          <a:xfrm>
            <a:off x="4355976" y="2790023"/>
            <a:ext cx="792088" cy="792088"/>
          </a:xfrm>
          <a:prstGeom prst="rightArrow">
            <a:avLst/>
          </a:prstGeom>
          <a:solidFill>
            <a:srgbClr val="88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" r="-58" b="924"/>
          <a:stretch/>
        </p:blipFill>
        <p:spPr>
          <a:xfrm>
            <a:off x="5277600" y="1730384"/>
            <a:ext cx="3135600" cy="3740400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547664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September 2016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084168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Vinteren 2018</a:t>
            </a:r>
          </a:p>
        </p:txBody>
      </p:sp>
    </p:spTree>
    <p:extLst>
      <p:ext uri="{BB962C8B-B14F-4D97-AF65-F5344CB8AC3E}">
        <p14:creationId xmlns:p14="http://schemas.microsoft.com/office/powerpoint/2010/main" val="34577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200801" cy="436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Socialrådgivere, sygeplejersker, lærere, jordemødre, </a:t>
            </a:r>
            <a:r>
              <a:rPr lang="da-DK" dirty="0" err="1" smtClean="0"/>
              <a:t>HKere</a:t>
            </a:r>
            <a:r>
              <a:rPr lang="da-DK" dirty="0" smtClean="0"/>
              <a:t>, </a:t>
            </a:r>
            <a:r>
              <a:rPr lang="da-DK" dirty="0" err="1" smtClean="0"/>
              <a:t>Sosuer</a:t>
            </a:r>
            <a:r>
              <a:rPr lang="da-DK" dirty="0" smtClean="0"/>
              <a:t>, korsangere, gravere, ingeniører, læger, pædagoger, malere, socialpædagoger, fysioterapeuter, landinspektører, konstruktører, maskinmestre, radiografer, ergoterapeuter, skatteansatte, tandplejere, kirkemusikere, metalarbejdere, bioanalytikere, skuespillere, dyrlæger, fængselsansatte, psykologer, jernbanearbejdere, halinspektører, 3Fere, bibliotekarer, politikfolk… og mange mange flere 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b="1" dirty="0" smtClean="0"/>
              <a:t>Vi står sammen!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Vi kræver </a:t>
            </a:r>
            <a:r>
              <a:rPr lang="da-DK" b="1" dirty="0" smtClean="0"/>
              <a:t>#</a:t>
            </a:r>
            <a:r>
              <a:rPr lang="da-DK" b="1" dirty="0" err="1" smtClean="0"/>
              <a:t>EnLøsningForAlle</a:t>
            </a:r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 smtClean="0"/>
              <a:t>Vi er mange – 800.000!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16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#</a:t>
            </a:r>
            <a:r>
              <a:rPr lang="da-DK" dirty="0" err="1" smtClean="0"/>
              <a:t>EnLøsningForAlle</a:t>
            </a:r>
            <a:endParaRPr lang="da-DK" dirty="0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xmlns="" id="{64237A25-EA9B-4D0D-BFCA-19E69DDE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-7987"/>
          <a:stretch/>
        </p:blipFill>
        <p:spPr>
          <a:xfrm>
            <a:off x="1081849" y="1400400"/>
            <a:ext cx="7162559" cy="4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00987" cy="4363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Sammenbrud </a:t>
            </a:r>
            <a:r>
              <a:rPr lang="da-DK" dirty="0"/>
              <a:t>– alle områder. Stat, kommuner og </a:t>
            </a:r>
            <a:r>
              <a:rPr lang="da-DK" dirty="0" smtClean="0"/>
              <a:t>regioner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Strejkevarsel </a:t>
            </a:r>
            <a:r>
              <a:rPr lang="da-DK" dirty="0"/>
              <a:t>er afsendt – lockout?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En </a:t>
            </a:r>
            <a:r>
              <a:rPr lang="da-DK" dirty="0"/>
              <a:t>mulig konflikt tidligst 4. </a:t>
            </a:r>
            <a:r>
              <a:rPr lang="da-DK" dirty="0" smtClean="0"/>
              <a:t>april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Forligsinstitutionen arbejder på et forlig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Vi håber stadig på en acceptabel løsning via Forligsinstitutionen - men forbereder os på konflikt. </a:t>
            </a:r>
          </a:p>
          <a:p>
            <a:endParaRPr lang="da-DK" dirty="0"/>
          </a:p>
          <a:p>
            <a:r>
              <a:rPr lang="da-DK" b="1" i="1" dirty="0" smtClean="0"/>
              <a:t/>
            </a:r>
            <a:br>
              <a:rPr lang="da-DK" b="1" i="1" dirty="0" smtClean="0"/>
            </a:br>
            <a:endParaRPr lang="da-DK" dirty="0"/>
          </a:p>
          <a:p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står vi lige nu?</a:t>
            </a:r>
            <a:endParaRPr lang="da-DK" dirty="0"/>
          </a:p>
        </p:txBody>
      </p:sp>
      <p:pic>
        <p:nvPicPr>
          <p:cNvPr id="4" name="Billede 3" descr="341711-tidslinje-strejkens-ngledage-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318934" cy="22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92888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 smtClean="0"/>
              <a:t>Historisk </a:t>
            </a:r>
            <a:r>
              <a:rPr lang="da-DK" b="1" dirty="0"/>
              <a:t>svære forhandlinger – </a:t>
            </a:r>
            <a:r>
              <a:rPr lang="da-DK" b="1" dirty="0" smtClean="0"/>
              <a:t>historisk </a:t>
            </a:r>
            <a:r>
              <a:rPr lang="da-DK" b="1" dirty="0"/>
              <a:t>stærkt sammenhold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i </a:t>
            </a:r>
            <a:r>
              <a:rPr lang="da-DK" b="1" dirty="0"/>
              <a:t>fagbevægelsen</a:t>
            </a:r>
            <a:r>
              <a:rPr lang="da-DK" b="1" dirty="0" smtClean="0"/>
              <a:t>!</a:t>
            </a:r>
          </a:p>
          <a:p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Musketér ed </a:t>
            </a:r>
            <a:br>
              <a:rPr lang="da-DK" dirty="0" smtClean="0"/>
            </a:br>
            <a:endParaRPr lang="da-DK" sz="900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Sammenhold</a:t>
            </a:r>
            <a:br>
              <a:rPr lang="da-DK" dirty="0" smtClean="0"/>
            </a:br>
            <a:endParaRPr lang="da-DK" sz="900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Samarbejde – på tværs af ALLE organisationer på tværs af ALLE tre områder!</a:t>
            </a:r>
            <a:br>
              <a:rPr lang="da-DK" dirty="0" smtClean="0"/>
            </a:br>
            <a:endParaRPr lang="da-DK" sz="900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Gejst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#</a:t>
            </a:r>
            <a:r>
              <a:rPr lang="da-DK" dirty="0" err="1" smtClean="0"/>
              <a:t>EnLøsningForAlle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18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96752"/>
            <a:ext cx="7900987" cy="4824536"/>
          </a:xfrm>
        </p:spPr>
        <p:txBody>
          <a:bodyPr>
            <a:normAutofit fontScale="40000" lnSpcReduction="20000"/>
          </a:bodyPr>
          <a:lstStyle/>
          <a:p>
            <a:r>
              <a:rPr lang="da-DK" sz="3500" b="1" dirty="0" smtClean="0"/>
              <a:t>Hvad er vores udgangspunkt?</a:t>
            </a:r>
            <a:endParaRPr lang="da-DK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 smtClean="0"/>
              <a:t>Krisen </a:t>
            </a:r>
            <a:r>
              <a:rPr lang="da-DK" sz="3300" dirty="0"/>
              <a:t>er forbi, og vi skal som offentligt ansatte også have del i opsvinget. </a:t>
            </a:r>
            <a:endParaRPr lang="da-DK" sz="33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 smtClean="0"/>
              <a:t>Vi </a:t>
            </a:r>
            <a:r>
              <a:rPr lang="da-DK" sz="3300" dirty="0"/>
              <a:t>har allerede i tre omgange taget medansvar og accepteret kriseoverenskomster. </a:t>
            </a:r>
            <a:endParaRPr lang="da-DK" sz="33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 smtClean="0"/>
              <a:t>Offentligt </a:t>
            </a:r>
            <a:r>
              <a:rPr lang="da-DK" sz="3300" dirty="0"/>
              <a:t>ansatte skal nu have en reallønsfremgang, der svarer til de </a:t>
            </a:r>
            <a:r>
              <a:rPr lang="da-DK" sz="3300" dirty="0" smtClean="0"/>
              <a:t>privatansattes. </a:t>
            </a:r>
            <a:r>
              <a:rPr lang="da-DK" sz="3300" dirty="0"/>
              <a:t/>
            </a:r>
            <a:br>
              <a:rPr lang="da-DK" sz="3300" dirty="0"/>
            </a:br>
            <a:r>
              <a:rPr lang="da-DK" sz="3300" dirty="0" smtClean="0"/>
              <a:t>Vi har ikke krævet en lønfest, men en rimelig lønforbedring.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 smtClean="0"/>
              <a:t>Vi </a:t>
            </a:r>
            <a:r>
              <a:rPr lang="da-DK" sz="3300" dirty="0"/>
              <a:t>vil anerkendes for vores indsats og den opgave, vi løser i samfundet. </a:t>
            </a:r>
            <a:endParaRPr lang="da-DK" sz="33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 smtClean="0"/>
              <a:t>Vi </a:t>
            </a:r>
            <a:r>
              <a:rPr lang="da-DK" sz="3300" dirty="0"/>
              <a:t>er 800.000 ansatte, som rammes af udhulingen af de offentlige overenskomster. </a:t>
            </a:r>
            <a:br>
              <a:rPr lang="da-DK" sz="3300" dirty="0"/>
            </a:br>
            <a:r>
              <a:rPr lang="da-DK" sz="3300" dirty="0" smtClean="0"/>
              <a:t>Det </a:t>
            </a:r>
            <a:r>
              <a:rPr lang="da-DK" sz="3300" dirty="0"/>
              <a:t>vedrører os alle. </a:t>
            </a:r>
            <a:endParaRPr lang="da-DK" sz="330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b="1" dirty="0" smtClean="0"/>
              <a:t>Vi ønsker os #</a:t>
            </a:r>
            <a:r>
              <a:rPr lang="da-DK" sz="3300" b="1" dirty="0" err="1" smtClean="0"/>
              <a:t>EnLøsningForAlle</a:t>
            </a:r>
            <a:endParaRPr lang="da-DK" sz="33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31224" cy="1008112"/>
          </a:xfrm>
        </p:spPr>
        <p:txBody>
          <a:bodyPr>
            <a:normAutofit/>
          </a:bodyPr>
          <a:lstStyle/>
          <a:p>
            <a:r>
              <a:rPr lang="da-DK" dirty="0" smtClean="0"/>
              <a:t>Hvorfor konflikt?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4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083568"/>
            <a:ext cx="7900987" cy="4433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b="1" dirty="0" smtClean="0"/>
              <a:t>Hvad er arbejdsgivernes opfattelse?</a:t>
            </a:r>
            <a:endParaRPr lang="da-DK" i="1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 smtClean="0"/>
              <a:t>Arbejdsgiver mener, at de offentlige lønninger er steget mere end de privates lønninger.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 smtClean="0"/>
              <a:t>Arbejdsgiver mener, at ”Vi skylder fra tidligere”</a:t>
            </a:r>
            <a:endParaRPr lang="da-DK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 smtClean="0"/>
              <a:t>Arbejdsgiver har mødt os med krav om forringelser af senior-ordningen, arbejdstid, individuel forhandlingsret mv.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720080"/>
          </a:xfrm>
        </p:spPr>
        <p:txBody>
          <a:bodyPr>
            <a:normAutofit/>
          </a:bodyPr>
          <a:lstStyle/>
          <a:p>
            <a:r>
              <a:rPr lang="da-DK" dirty="0" smtClean="0"/>
              <a:t>Hvorfor konflikt?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36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1155576"/>
            <a:ext cx="7850187" cy="4289648"/>
          </a:xfrm>
        </p:spPr>
        <p:txBody>
          <a:bodyPr>
            <a:normAutofit/>
          </a:bodyPr>
          <a:lstStyle/>
          <a:p>
            <a:r>
              <a:rPr lang="da-DK" b="1" dirty="0" smtClean="0"/>
              <a:t>Optakten</a:t>
            </a:r>
            <a:br>
              <a:rPr lang="da-DK" b="1" dirty="0" smtClean="0"/>
            </a:br>
            <a:endParaRPr lang="da-DK" sz="24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OK11, OK13, OK15: I krisens tegn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OK17: Opsving og private lønstigninger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 smtClean="0"/>
              <a:t>OK18: Sophie Løhde til offentligt ansatte:</a:t>
            </a:r>
            <a:br>
              <a:rPr lang="da-DK" dirty="0" smtClean="0"/>
            </a:br>
            <a:endParaRPr lang="da-DK" sz="2400" dirty="0"/>
          </a:p>
          <a:p>
            <a:r>
              <a:rPr lang="da-DK" sz="2400" dirty="0" smtClean="0"/>
              <a:t>	</a:t>
            </a:r>
            <a:r>
              <a:rPr lang="da-DK" sz="2000" b="1" dirty="0" smtClean="0"/>
              <a:t>”I har fået for store lønstigninger”</a:t>
            </a:r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konflikt?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44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1154032"/>
            <a:ext cx="7850187" cy="43632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smtClean="0"/>
              <a:t>Den økonomiske ramme</a:t>
            </a:r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Seniorvilkår</a:t>
            </a:r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Undervisernes arbejdstid og spisepausen</a:t>
            </a: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Reguleringsordning og </a:t>
            </a:r>
            <a:r>
              <a:rPr lang="da-DK" dirty="0" err="1"/>
              <a:t>privatlønsværn</a:t>
            </a:r>
            <a:endParaRPr lang="da-DK" dirty="0"/>
          </a:p>
          <a:p>
            <a:pPr marL="342900" indent="-342900">
              <a:buFontTx/>
              <a:buChar char="-"/>
            </a:pPr>
            <a:endParaRPr lang="da-DK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De store knaster</a:t>
            </a:r>
            <a:endParaRPr lang="da-DK" sz="2800" dirty="0"/>
          </a:p>
        </p:txBody>
      </p:sp>
      <p:pic>
        <p:nvPicPr>
          <p:cNvPr id="4" name="Billed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58116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K18NY.pptx" id="{7C6466E0-90AC-48B2-8255-823D3847C0A5}" vid="{0C2EFA94-8E95-4894-B104-8422DDE2E6D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1285</Words>
  <Application>Microsoft Office PowerPoint</Application>
  <PresentationFormat>Skærmshow (4:3)</PresentationFormat>
  <Paragraphs>206</Paragraphs>
  <Slides>31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Office Theme</vt:lpstr>
      <vt:lpstr>PowerPoint-præsentation</vt:lpstr>
      <vt:lpstr>Regionalt TR-møde 7. marts</vt:lpstr>
      <vt:lpstr>Fra forhandling til mulig konflikt </vt:lpstr>
      <vt:lpstr>Hvor står vi lige nu?</vt:lpstr>
      <vt:lpstr>#EnLøsningForAlle</vt:lpstr>
      <vt:lpstr>Hvorfor konflikt? </vt:lpstr>
      <vt:lpstr>Hvorfor konflikt?</vt:lpstr>
      <vt:lpstr>Hvorfor konflikt?</vt:lpstr>
      <vt:lpstr>De store knaster</vt:lpstr>
      <vt:lpstr>DE STORE KNASTER  Løn</vt:lpstr>
      <vt:lpstr>DE STORE KNASTER  Løn</vt:lpstr>
      <vt:lpstr>PowerPoint-præsentation</vt:lpstr>
      <vt:lpstr>DE STORE KNASTER  Arbejdstid, spisepausen</vt:lpstr>
      <vt:lpstr>PowerPoint-præsentation</vt:lpstr>
      <vt:lpstr>Vi arbejder fortsat for et forlig</vt:lpstr>
      <vt:lpstr>Vi forbereder os på konflikt</vt:lpstr>
      <vt:lpstr>Økonomisk støtte under en konflikt</vt:lpstr>
      <vt:lpstr>Økonomisk støtte under en konflikt</vt:lpstr>
      <vt:lpstr>Økonomisk støtte under en konflikt</vt:lpstr>
      <vt:lpstr>Økonomisk støtte under en konflikt</vt:lpstr>
      <vt:lpstr>Økonomisk støtte under en konflikt</vt:lpstr>
      <vt:lpstr>Økonomisk støtte under en konflikt</vt:lpstr>
      <vt:lpstr>Hvad med barsel, ferie osv.?</vt:lpstr>
      <vt:lpstr>Hvad gør vi nu?</vt:lpstr>
      <vt:lpstr>Vi forbereder os på konflikt</vt:lpstr>
      <vt:lpstr>Hvad er din rolle som TR?</vt:lpstr>
      <vt:lpstr>Hvad kan jeg gøre som TR?</vt:lpstr>
      <vt:lpstr>Hvad kan jeg gøre som TR?</vt:lpstr>
      <vt:lpstr>Solidaritet og synlighed</vt:lpstr>
      <vt:lpstr>Vi er mange – 800.000!</vt:lpstr>
      <vt:lpstr>#EnLøsningForAlle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OK18 TR-møder 7. marts</dc:title>
  <dc:creator>mo</dc:creator>
  <cp:lastModifiedBy>Martin Hans Skouenborg</cp:lastModifiedBy>
  <cp:revision>196</cp:revision>
  <cp:lastPrinted>2018-03-07T11:02:00Z</cp:lastPrinted>
  <dcterms:created xsi:type="dcterms:W3CDTF">2017-02-27T19:51:35Z</dcterms:created>
  <dcterms:modified xsi:type="dcterms:W3CDTF">2018-03-08T12:40:35Z</dcterms:modified>
</cp:coreProperties>
</file>